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5" r:id="rId3"/>
    <p:sldId id="266" r:id="rId4"/>
    <p:sldId id="257" r:id="rId5"/>
    <p:sldId id="258" r:id="rId6"/>
    <p:sldId id="259" r:id="rId7"/>
    <p:sldId id="260" r:id="rId8"/>
    <p:sldId id="262" r:id="rId9"/>
    <p:sldId id="263" r:id="rId10"/>
    <p:sldId id="261" r:id="rId11"/>
    <p:sldId id="268" r:id="rId12"/>
    <p:sldId id="267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26"/>
  </p:normalViewPr>
  <p:slideViewPr>
    <p:cSldViewPr snapToGrid="0">
      <p:cViewPr>
        <p:scale>
          <a:sx n="106" d="100"/>
          <a:sy n="106" d="100"/>
        </p:scale>
        <p:origin x="8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6C726-1B01-5E45-BD71-6588388C6EE0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B6E5-CF9A-204F-97C5-6139DB8272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565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B6E5-CF9A-204F-97C5-6139DB82728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60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F6A78-7786-72F2-1B88-9CEB0646C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C1E0E2-16BA-C0BC-687D-58C8A5A2F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6B2D68-E3C0-4731-C411-A82A7264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5427F-CBC8-CC3D-FBEA-EE569FCD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20824-F2C3-C221-25CF-84F9A10D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099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89281-8481-82D9-A011-AD1CCA16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58B5A0-76BB-7EEC-E261-D5774DBE5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6D0776-802D-AC03-211D-3C283077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7307A-7053-763B-CCBE-387E76B7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33FAA-9496-A23D-89CD-884E41FBF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154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C6736D-6784-C451-1DED-68726E653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13205B-8011-31EF-A6C4-B8A0E93DF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6592C0-A654-B1F6-23F7-5E01C9F9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30D6E-E3D4-F361-57EB-766FCBE07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D7005-12E5-6982-751D-D78EA86C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357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6C6CA-C96E-C9FB-AF11-E9EB2F802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9AA1F-9501-1E69-FB80-8D9F076BB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46F15-0F45-0CDB-F436-A5970583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5E050-C138-B38A-EBE9-4476D887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6ACC5-73F4-6A20-8206-B0771F0F8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85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10C5-2D29-950C-D291-2909E842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AA8C86-7E26-3185-92E8-933123E0B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BDD0F-EA9E-A4D1-2A03-9F238101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5D4F3-D49A-587F-C3CC-9CB6FCE0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B302E-DE5C-9256-E1D7-1BBB1CAE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82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EFCFF-B046-5966-1E8B-C8A67B7B2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FAB1E-A593-C19B-07EA-E37DDC909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EF7B12-6E03-5811-144C-089AF8DBD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0C4F78-45C8-781F-B723-F9C4992D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1D8D30-E795-D665-58A1-2B8646C20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45434B-11B1-5079-338F-DBD21BAD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855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A210F-2125-B6E9-E4D6-4F8144072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5085A9-DC68-0D9A-C3CF-D8C64F2D2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2A3920-2C42-936D-FE72-CAC2C220E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F5F271-8758-8438-2518-1E38C8DD2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6117A5-6FFD-C624-7EC1-FFF1D1778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3D1CDB-D22E-951D-0ED0-BE64D339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E60AD1-22EF-A16D-F97A-F36A454F9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FD457A-FACF-699C-A4F0-8941BA2E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344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ED7E6-20C3-876C-B163-164ED4BB6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3C417F-8A0E-8117-7B8F-AE71ED901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EB851B-CE9A-4C8A-D0FF-266FB824B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291AF4-B45B-A981-F997-549CD319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6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26C590-FE07-07E1-422D-57D77D4A7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186190-6875-B69E-B57D-E632565D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C37B50-E66A-F623-8C52-032B1C01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237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D251A-8289-0F4B-AAEF-E45F0903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803150-7D5C-C512-C75D-996F7D5EB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F1BF14-8D72-54C7-0459-40A7F6C84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F15D86-4170-147D-521D-41B33BE63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97F1A2-B6C3-79CB-87AF-A884DFD97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C5EBC-C2B4-6B22-D097-61CA3771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309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CD369-364A-0A9B-731D-CC672F7D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15A2F4-DBED-FE38-02FD-D353C1F44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48D1F-7793-B36B-48ED-780486E99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30DDA7-6D4E-2142-219D-3962C3DC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EF65DC-3D21-2752-1A07-33BE6D39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409C9-8D56-214D-D844-97C1C9B39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754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79DC36-D43A-4434-5450-56D89C62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B724CF-A0E0-B179-4BD1-6513B9544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91010-0CCB-D545-7C06-CDD985CD2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0981C5-95C2-6345-94BB-A04A7827B039}" type="datetimeFigureOut">
              <a:rPr kumimoji="1" lang="ko-KR" altLang="en-US" smtClean="0"/>
              <a:t>2024. 10. 7.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5686C-26E7-8823-B899-7BAB824B4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544D1-BCC7-CC5D-A26A-CC977CA53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6915A-C7B9-0747-97F3-200B58745AA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447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chool.programmers.co.kr/learn/courses/30/lessons/7241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7582-4927-B3CB-7ECE-B15263D78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비선형 자료 구조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85BC0A-C2D2-B68E-883F-DEE2DE290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박주희</a:t>
            </a:r>
          </a:p>
        </p:txBody>
      </p:sp>
    </p:spTree>
    <p:extLst>
      <p:ext uri="{BB962C8B-B14F-4D97-AF65-F5344CB8AC3E}">
        <p14:creationId xmlns:p14="http://schemas.microsoft.com/office/powerpoint/2010/main" val="4232252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3E6BEAE-89F7-C512-41C0-3C051245154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6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2.</a:t>
            </a:r>
            <a:r>
              <a:rPr kumimoji="1" lang="ko-KR" altLang="en-US" sz="6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트리</a:t>
            </a:r>
          </a:p>
        </p:txBody>
      </p:sp>
    </p:spTree>
    <p:extLst>
      <p:ext uri="{BB962C8B-B14F-4D97-AF65-F5344CB8AC3E}">
        <p14:creationId xmlns:p14="http://schemas.microsoft.com/office/powerpoint/2010/main" val="134004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6ABE3-03B7-C6C8-2832-46199753A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11CD0A9-156C-857A-27EF-628CF5114C3C}"/>
              </a:ext>
            </a:extLst>
          </p:cNvPr>
          <p:cNvSpPr txBox="1"/>
          <p:nvPr/>
        </p:nvSpPr>
        <p:spPr>
          <a:xfrm>
            <a:off x="761994" y="1868810"/>
            <a:ext cx="63824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그래프 중 하나로 그래프의 특징처럼 정점과 간선으로 이루어짐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트리 구조로 배열된 일종의 계층적 데이터의 집합</a:t>
            </a: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루트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내부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리프 노드 등 다양한 노드 종류가 구성됨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트리로 된 집합을 숲이라고 부름</a:t>
            </a: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76E680F-9495-119E-B66F-D0BFABEE6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트리</a:t>
            </a:r>
          </a:p>
        </p:txBody>
      </p:sp>
      <p:pic>
        <p:nvPicPr>
          <p:cNvPr id="4098" name="Picture 2" descr="트리(그래프) - 나무위키">
            <a:extLst>
              <a:ext uri="{FF2B5EF4-FFF2-40B4-BE49-F238E27FC236}">
                <a16:creationId xmlns:a16="http://schemas.microsoft.com/office/drawing/2014/main" id="{5A2F69D1-013B-E1BB-5676-F5A08FC9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22" y="1187803"/>
            <a:ext cx="41910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986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6BB19-5E56-91D2-2994-3BE42DFF7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45CE054-670A-733A-2654-88F0D2605BB2}"/>
              </a:ext>
            </a:extLst>
          </p:cNvPr>
          <p:cNvSpPr txBox="1"/>
          <p:nvPr/>
        </p:nvSpPr>
        <p:spPr>
          <a:xfrm>
            <a:off x="761993" y="1868810"/>
            <a:ext cx="80982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루트 노드가 존재하고</a:t>
            </a:r>
            <a:r>
              <a:rPr lang="en-US" altLang="ko-KR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루트 노드를 시작으로 부모와 자식 관계가 형성됨</a:t>
            </a:r>
            <a:endParaRPr lang="en-US" altLang="ko-KR" u="none" strike="noStrike" dirty="0">
              <a:solidFill>
                <a:srgbClr val="212529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12529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자식 노드는 반드시 한 개의 부모 노드만 가짐</a:t>
            </a:r>
            <a:endParaRPr lang="en-US" altLang="ko-KR" u="none" strike="noStrike" dirty="0">
              <a:solidFill>
                <a:srgbClr val="212529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12529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즉 두 정점 사이에 반드시 한개의 경로를 가짐</a:t>
            </a:r>
            <a:endParaRPr lang="en-US" altLang="ko-KR" u="none" strike="noStrike" dirty="0">
              <a:solidFill>
                <a:srgbClr val="212529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12529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사이클이 없는 연결 그래프</a:t>
            </a:r>
            <a:endParaRPr lang="en-US" altLang="ko-KR" u="none" strike="noStrike" dirty="0">
              <a:solidFill>
                <a:srgbClr val="212529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12529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정점의 개수가 </a:t>
            </a:r>
            <a:r>
              <a:rPr lang="en" altLang="ko-KR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개라면</a:t>
            </a:r>
            <a:r>
              <a:rPr lang="en-US" altLang="ko-KR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간선의 개수가 </a:t>
            </a:r>
            <a:r>
              <a:rPr lang="en" altLang="ko-KR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A-1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개이며</a:t>
            </a:r>
            <a:r>
              <a:rPr lang="ko-KR" altLang="en-US" dirty="0">
                <a:solidFill>
                  <a:srgbClr val="212529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u="none" strike="noStrike" dirty="0">
                <a:solidFill>
                  <a:srgbClr val="212529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모든 정점이 연결된 그래프</a:t>
            </a:r>
            <a:endParaRPr lang="en-US" altLang="ko-KR" u="none" strike="noStrike" dirty="0">
              <a:solidFill>
                <a:srgbClr val="212529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12529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l"/>
            <a:endParaRPr lang="en-US" altLang="ko-KR" u="none" strike="noStrike" dirty="0">
              <a:solidFill>
                <a:srgbClr val="212529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D2296D6-7B58-0746-E320-A0FD9647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트리의 특징</a:t>
            </a:r>
            <a:endParaRPr kumimoji="1" lang="ko-KR" altLang="en-US" sz="4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F5620-6BFD-74F7-C6D3-FEAB8BAFE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도표, 스크린샷, 원, 라인이(가) 표시된 사진&#10;&#10;자동 생성된 설명">
            <a:extLst>
              <a:ext uri="{FF2B5EF4-FFF2-40B4-BE49-F238E27FC236}">
                <a16:creationId xmlns:a16="http://schemas.microsoft.com/office/drawing/2014/main" id="{E55D9B3F-0453-39F7-FA24-35427221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90" y="1308039"/>
            <a:ext cx="4586695" cy="28758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93FB55-929E-E7E1-46E7-DCDBE080482C}"/>
              </a:ext>
            </a:extLst>
          </p:cNvPr>
          <p:cNvSpPr txBox="1"/>
          <p:nvPr/>
        </p:nvSpPr>
        <p:spPr>
          <a:xfrm>
            <a:off x="761994" y="1868810"/>
            <a:ext cx="6027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루트 노드 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가장 상단에 위치하는 노드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l"/>
            <a:r>
              <a:rPr lang="ko-KR" altLang="en-US" dirty="0">
                <a:solidFill>
                  <a:srgbClr val="555555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   </a:t>
            </a:r>
            <a:r>
              <a:rPr lang="en-US" altLang="ko-KR" dirty="0">
                <a:solidFill>
                  <a:srgbClr val="555555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(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보통 트리 문제에서 루트 노드를 중점으로 탐색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내부 노드 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루트 노드와 내부 노드에 사이에 있는 노드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리프 노드 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더 이상 자식 노드가 존재하지 않는 마지막 노드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F40A4A6-46EC-B94D-9734-1E233697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트리의 구성</a:t>
            </a:r>
            <a:endParaRPr kumimoji="1" lang="ko-KR" altLang="en-US" sz="4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39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3A1F83-228F-8358-DA6C-A7446260B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ADC8DE5-38AC-1435-0CAF-21730458F1A6}"/>
              </a:ext>
            </a:extLst>
          </p:cNvPr>
          <p:cNvSpPr txBox="1"/>
          <p:nvPr/>
        </p:nvSpPr>
        <p:spPr>
          <a:xfrm>
            <a:off x="793662" y="1790212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깊이 </a:t>
            </a:r>
            <a:r>
              <a:rPr lang="en-US" altLang="ko-KR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트리에서의 깊이는 각 노드마다 다르며</a:t>
            </a:r>
            <a:r>
              <a:rPr lang="en-US" altLang="ko-KR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루트 노드부터 특정 노드까지 최단 거리</a:t>
            </a:r>
            <a:endParaRPr lang="en-US" altLang="ko-KR" u="none" strike="noStrike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u="none" strike="noStrike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레벨 </a:t>
            </a:r>
            <a:r>
              <a:rPr lang="en-US" altLang="ko-KR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트리의 레벨은 보통 깊이와 같은 의미</a:t>
            </a:r>
            <a:endParaRPr lang="en-US" altLang="ko-KR" u="none" strike="noStrike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u="none" strike="noStrike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높이 </a:t>
            </a:r>
            <a:r>
              <a:rPr lang="en-US" altLang="ko-KR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트리의 높이는 루트 노드부터 리프 노드까지의 거리 중 가장 먼 거리</a:t>
            </a:r>
            <a:endParaRPr lang="en-US" altLang="ko-KR" u="none" strike="noStrike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u="none" strike="noStrike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서브 트리 </a:t>
            </a:r>
            <a:r>
              <a:rPr lang="en-US" altLang="ko-KR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트리 내의 하위 집합을 의미하며 트리내의 특정 부분 집합</a:t>
            </a:r>
            <a:endParaRPr lang="en-US" altLang="ko-KR" u="none" strike="noStrike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3" name="그림 2" descr="도표, 원, 라인, 디자인이(가) 표시된 사진&#10;&#10;자동 생성된 설명">
            <a:extLst>
              <a:ext uri="{FF2B5EF4-FFF2-40B4-BE49-F238E27FC236}">
                <a16:creationId xmlns:a16="http://schemas.microsoft.com/office/drawing/2014/main" id="{7E395294-87B5-0682-DBA0-E4190B74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1790212"/>
            <a:ext cx="5150277" cy="360519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0DFC4C4-8C46-74B3-9814-BD2A207A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트리의 높이와 레벨</a:t>
            </a:r>
          </a:p>
        </p:txBody>
      </p:sp>
    </p:spTree>
    <p:extLst>
      <p:ext uri="{BB962C8B-B14F-4D97-AF65-F5344CB8AC3E}">
        <p14:creationId xmlns:p14="http://schemas.microsoft.com/office/powerpoint/2010/main" val="203181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2140A7-324B-5192-D8B5-01D4C0278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978C2B9-5FFC-EF45-0BAE-2A45050C79F7}"/>
              </a:ext>
            </a:extLst>
          </p:cNvPr>
          <p:cNvSpPr txBox="1"/>
          <p:nvPr/>
        </p:nvSpPr>
        <p:spPr>
          <a:xfrm>
            <a:off x="793662" y="1790212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u="none" strike="noStrike" dirty="0">
              <a:solidFill>
                <a:srgbClr val="000000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이진 트리 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(</a:t>
            </a:r>
            <a:r>
              <a:rPr lang="en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Binary Tree)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altLang="ko-KR" u="none" strike="noStrike" dirty="0">
              <a:solidFill>
                <a:srgbClr val="000000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이진 탐색 트리 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(</a:t>
            </a:r>
            <a:r>
              <a:rPr lang="en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Binary Search Tree)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altLang="ko-KR" dirty="0">
              <a:solidFill>
                <a:srgbClr val="000000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u="none" strike="noStrike" dirty="0" err="1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힙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(</a:t>
            </a:r>
            <a:r>
              <a:rPr lang="en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Heap)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완전 이진 트리 기반</a:t>
            </a:r>
            <a:endParaRPr lang="en" altLang="ko-KR" u="none" strike="noStrike" dirty="0">
              <a:solidFill>
                <a:srgbClr val="000000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altLang="ko-KR" u="none" strike="noStrike" dirty="0">
              <a:solidFill>
                <a:srgbClr val="000000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AVL 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트리</a:t>
            </a:r>
            <a:endParaRPr lang="en-US" altLang="ko-KR" u="none" strike="noStrike" dirty="0">
              <a:solidFill>
                <a:srgbClr val="000000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u="none" strike="noStrike" dirty="0">
              <a:solidFill>
                <a:srgbClr val="000000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레드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-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블랙 트리 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(</a:t>
            </a:r>
            <a:r>
              <a:rPr lang="en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Red-Black Tree)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altLang="ko-KR" u="none" strike="noStrike" dirty="0">
              <a:solidFill>
                <a:srgbClr val="000000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B-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트리</a:t>
            </a:r>
            <a:endParaRPr lang="en-US" altLang="ko-KR" u="none" strike="noStrike" dirty="0">
              <a:solidFill>
                <a:srgbClr val="000000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u="none" strike="noStrike" dirty="0">
              <a:solidFill>
                <a:srgbClr val="000000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B+ </a:t>
            </a: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트리</a:t>
            </a:r>
            <a:endParaRPr lang="en-US" altLang="ko-KR" u="none" strike="noStrike" dirty="0">
              <a:solidFill>
                <a:srgbClr val="000000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l"/>
            <a:endParaRPr lang="en" altLang="ko-KR" u="none" strike="noStrike" dirty="0">
              <a:solidFill>
                <a:srgbClr val="000000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트라이 </a:t>
            </a:r>
            <a:r>
              <a:rPr lang="en-US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(</a:t>
            </a:r>
            <a:r>
              <a:rPr lang="en" altLang="ko-KR" u="none" strike="noStrike" dirty="0" err="1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Trie</a:t>
            </a:r>
            <a:r>
              <a:rPr lang="en" altLang="ko-KR" u="none" strike="noStrike" dirty="0">
                <a:solidFill>
                  <a:srgbClr val="000000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)</a:t>
            </a: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u="none" strike="noStrike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C264A0F-FAE4-F6A2-5B4F-C31968FEE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트리의 종류</a:t>
            </a:r>
          </a:p>
        </p:txBody>
      </p:sp>
    </p:spTree>
    <p:extLst>
      <p:ext uri="{BB962C8B-B14F-4D97-AF65-F5344CB8AC3E}">
        <p14:creationId xmlns:p14="http://schemas.microsoft.com/office/powerpoint/2010/main" val="254849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FEE41-8F96-601E-AE11-399C399D5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이트이(가) 표시된 사진&#10;&#10;자동 생성된 설명">
            <a:extLst>
              <a:ext uri="{FF2B5EF4-FFF2-40B4-BE49-F238E27FC236}">
                <a16:creationId xmlns:a16="http://schemas.microsoft.com/office/drawing/2014/main" id="{484BAE17-7A13-A40F-5B25-85D320E1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801" y="1142050"/>
            <a:ext cx="6565900" cy="1739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FD08E-9088-3CB2-FACC-E48178A7BAD1}"/>
              </a:ext>
            </a:extLst>
          </p:cNvPr>
          <p:cNvSpPr txBox="1"/>
          <p:nvPr/>
        </p:nvSpPr>
        <p:spPr>
          <a:xfrm>
            <a:off x="2002017" y="3057403"/>
            <a:ext cx="8213839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이진 트리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sz="1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자식의 노드 수가 두 개 이하인 트리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55555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정이진 트리</a:t>
            </a:r>
            <a:r>
              <a:rPr lang="en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자식 노드가 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또는 두 개인 이진 트리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완전 이진 트리</a:t>
            </a:r>
            <a:r>
              <a:rPr lang="en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왼쪽부터 채워져 있는 이진 트리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</a:t>
            </a:r>
            <a:r>
              <a:rPr lang="ko-KR" altLang="en-US" dirty="0">
                <a:solidFill>
                  <a:srgbClr val="555555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마지막 레벨 제외 모든 레벨이 완전히 채워져 있으며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마지막 레벨은 왼쪽부터 채움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변질 이진 트리</a:t>
            </a:r>
            <a:r>
              <a:rPr lang="en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자식 노드가 하나밖에 없는 이진 트리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포화 이진 트리</a:t>
            </a:r>
            <a:r>
              <a:rPr lang="en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모든 노드가 꽉 찬 이진 트리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ko-KR" altLang="en-US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균형 이진 트리</a:t>
            </a:r>
            <a:r>
              <a:rPr lang="en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왼쪽과 오른쪽 노드의 높이 차이가 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1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이하인 이진 트리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</a:t>
            </a:r>
            <a:r>
              <a:rPr lang="ko-KR" altLang="en-US" dirty="0">
                <a:solidFill>
                  <a:srgbClr val="555555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en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map, set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을 구성하는 레드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-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블랙 트리가 해당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1F29E04-1300-3AD4-35EC-610D03680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이진 트리</a:t>
            </a:r>
          </a:p>
        </p:txBody>
      </p:sp>
    </p:spTree>
    <p:extLst>
      <p:ext uri="{BB962C8B-B14F-4D97-AF65-F5344CB8AC3E}">
        <p14:creationId xmlns:p14="http://schemas.microsoft.com/office/powerpoint/2010/main" val="216113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86C2EB-9A4C-B560-8E1D-C9914C7F9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도표, 라인, 화이트이(가) 표시된 사진&#10;&#10;자동 생성된 설명">
            <a:extLst>
              <a:ext uri="{FF2B5EF4-FFF2-40B4-BE49-F238E27FC236}">
                <a16:creationId xmlns:a16="http://schemas.microsoft.com/office/drawing/2014/main" id="{17778F01-4B0B-B56D-A8DF-D497562B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04" y="1133257"/>
            <a:ext cx="4826000" cy="26323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F9F969-1441-F9AB-8F35-355C1EEED6CB}"/>
              </a:ext>
            </a:extLst>
          </p:cNvPr>
          <p:cNvSpPr txBox="1"/>
          <p:nvPr/>
        </p:nvSpPr>
        <p:spPr>
          <a:xfrm>
            <a:off x="2083395" y="2911103"/>
            <a:ext cx="8025210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노드의 오른쪽 하위 트리는 노드보다 큰 값이 있는 노드만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</a:t>
            </a:r>
            <a:r>
              <a:rPr lang="ko-KR" altLang="en-US" dirty="0">
                <a:solidFill>
                  <a:srgbClr val="222222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왼쪽 하위에는 노드보다 작은 값이 들어 있는 트리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왼쪽 작은 값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오른쪽 큰 값으로 정해져 검색에 용이함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보통 요소를 찾을 때 이진 탐색 트리의 경우 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O(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log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n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소요</a:t>
            </a: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삽입 순서에 따라 선형적일 수 있는 상황에서 최악의 경우 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O(n)</a:t>
            </a:r>
            <a:r>
              <a:rPr lang="ko-KR" altLang="en-US" dirty="0">
                <a:solidFill>
                  <a:srgbClr val="222222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소요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B8A2630-8534-6360-0840-36F5C663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이진 탐색 트리</a:t>
            </a:r>
            <a:r>
              <a:rPr kumimoji="1" lang="en-US" altLang="ko-KR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(BST)</a:t>
            </a:r>
            <a:endParaRPr kumimoji="1" lang="ko-KR" altLang="en-US" sz="4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343CB0-0E6F-D81B-468A-06F78F57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470" y="4569949"/>
            <a:ext cx="1859866" cy="1750305"/>
          </a:xfrm>
          <a:prstGeom prst="rect">
            <a:avLst/>
          </a:prstGeom>
        </p:spPr>
      </p:pic>
      <p:pic>
        <p:nvPicPr>
          <p:cNvPr id="8" name="그림 7" descr="도표, 원, 패턴이(가) 표시된 사진&#10;&#10;자동 생성된 설명">
            <a:extLst>
              <a:ext uri="{FF2B5EF4-FFF2-40B4-BE49-F238E27FC236}">
                <a16:creationId xmlns:a16="http://schemas.microsoft.com/office/drawing/2014/main" id="{EF4D8217-1F96-DB65-D31A-DC30558D41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10" b="10266"/>
          <a:stretch/>
        </p:blipFill>
        <p:spPr>
          <a:xfrm>
            <a:off x="6072093" y="1133257"/>
            <a:ext cx="4433260" cy="263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55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2FB6A-3A3D-3D00-A0BC-80A3ADD9D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VL Tree를 알아보자">
            <a:extLst>
              <a:ext uri="{FF2B5EF4-FFF2-40B4-BE49-F238E27FC236}">
                <a16:creationId xmlns:a16="http://schemas.microsoft.com/office/drawing/2014/main" id="{37B56D3A-32E6-A3D7-9571-4E48FD26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15557"/>
            <a:ext cx="5638800" cy="261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도표, 원, 라인, 화이트이(가) 표시된 사진&#10;&#10;자동 생성된 설명">
            <a:extLst>
              <a:ext uri="{FF2B5EF4-FFF2-40B4-BE49-F238E27FC236}">
                <a16:creationId xmlns:a16="http://schemas.microsoft.com/office/drawing/2014/main" id="{70DD037A-D8F2-FF93-DE35-8F7474E0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5" y="432423"/>
            <a:ext cx="5741240" cy="34636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F6C8F9-5CC3-24CF-8710-85105F9D9B62}"/>
              </a:ext>
            </a:extLst>
          </p:cNvPr>
          <p:cNvSpPr txBox="1"/>
          <p:nvPr/>
        </p:nvSpPr>
        <p:spPr>
          <a:xfrm>
            <a:off x="2083395" y="3896059"/>
            <a:ext cx="8025210" cy="273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선형적인 트리가 되는 것을 방지하고 스스로 균형을 잡는 이진 탐색 트리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두 자식 서브 트리의 높이는 항상 최대 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1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만큼 차이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탐색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삽입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삭제 모두 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O(log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삽입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삭제 시 균형을 맞추기 위해 트리 일부를 왼쪽 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/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오른쪽으로 회전시킴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31C9015-3B93-C59A-B609-A1C018EE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AVL </a:t>
            </a:r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트리</a:t>
            </a:r>
          </a:p>
        </p:txBody>
      </p:sp>
    </p:spTree>
    <p:extLst>
      <p:ext uri="{BB962C8B-B14F-4D97-AF65-F5344CB8AC3E}">
        <p14:creationId xmlns:p14="http://schemas.microsoft.com/office/powerpoint/2010/main" val="1179313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4C8A34-C325-26E1-327B-73399BF0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AD9F712-B993-FAE2-E8CD-658DF52DD500}"/>
              </a:ext>
            </a:extLst>
          </p:cNvPr>
          <p:cNvSpPr txBox="1"/>
          <p:nvPr/>
        </p:nvSpPr>
        <p:spPr>
          <a:xfrm>
            <a:off x="2083395" y="3896059"/>
            <a:ext cx="8025210" cy="273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이진 탐색 트리로 탐색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삽입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삭제 모두 시간 복잡도가 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O(log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각 노드는 빨간색 또는 검은색의 색상을 나타내는 추가 비트를 저장하며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삽입 및 삭제 </a:t>
            </a:r>
            <a:r>
              <a:rPr lang="ko-KR" altLang="en-US" dirty="0">
                <a:solidFill>
                  <a:srgbClr val="222222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중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균형을 유지하도록 사용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자바에서는 </a:t>
            </a:r>
            <a:r>
              <a:rPr lang="ko-KR" altLang="en-US" u="none" strike="noStrike" dirty="0" err="1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트리맵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트리셋에서 사용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모든 리프 노드와 루트 노드는 블랙이고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어떤 노드가 레드이면 그 노드의 자식은 반드시 블랙이란 규칙 존재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1685F54-CD8A-6661-F357-B0937303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레드 블랙 트리</a:t>
            </a:r>
          </a:p>
        </p:txBody>
      </p:sp>
      <p:pic>
        <p:nvPicPr>
          <p:cNvPr id="3" name="그림 2" descr="도표, 디자인이(가) 표시된 사진&#10;&#10;자동 생성된 설명">
            <a:extLst>
              <a:ext uri="{FF2B5EF4-FFF2-40B4-BE49-F238E27FC236}">
                <a16:creationId xmlns:a16="http://schemas.microsoft.com/office/drawing/2014/main" id="{C25DFB18-F547-200D-A392-690193B2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691" y="773892"/>
            <a:ext cx="4510617" cy="29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9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B4E4D-7B13-678F-8226-9A54D0ABF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DCC6A-34A4-15E9-8E30-D9F40D7DA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1.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그래프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2.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트리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힙</a:t>
            </a:r>
            <a:endParaRPr kumimoji="1" lang="en-US" altLang="ko-KR" dirty="0">
              <a:solidFill>
                <a:schemeClr val="tx2">
                  <a:lumMod val="50000"/>
                  <a:lumOff val="50000"/>
                </a:schemeClr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4.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큐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5.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맵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6.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셋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0" indent="0">
              <a:buNone/>
            </a:pP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7.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해시 테이블</a:t>
            </a:r>
            <a:endParaRPr kumimoji="1" lang="en-US" altLang="ko-KR" dirty="0">
              <a:solidFill>
                <a:schemeClr val="tx2">
                  <a:lumMod val="50000"/>
                  <a:lumOff val="50000"/>
                </a:schemeClr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499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658810-513B-6BF7-BEFE-AA597DEF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2BB9533-597B-40A9-2736-CBF8C9315851}"/>
              </a:ext>
            </a:extLst>
          </p:cNvPr>
          <p:cNvSpPr txBox="1"/>
          <p:nvPr/>
        </p:nvSpPr>
        <p:spPr>
          <a:xfrm>
            <a:off x="1784550" y="3908091"/>
            <a:ext cx="8648773" cy="273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완전 이진 트리 기반의 자료 구조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최대 </a:t>
            </a:r>
            <a:r>
              <a:rPr lang="ko-KR" altLang="en-US" u="none" strike="noStrike" dirty="0" err="1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힙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루트 노드에 있는 키는 모든 자식에 있는 키 중에서 가장 커야 함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l"/>
            <a:r>
              <a:rPr lang="en-US" altLang="ko-KR" dirty="0">
                <a:solidFill>
                  <a:srgbClr val="555555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</a:t>
            </a:r>
            <a:r>
              <a:rPr lang="ko-KR" altLang="en-US" dirty="0">
                <a:solidFill>
                  <a:srgbClr val="555555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각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노드의 자식 노드와의 관계도 이와 같은 특징이 재귀적으로 이뤄져야 함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최소 </a:t>
            </a:r>
            <a:r>
              <a:rPr lang="ko-KR" altLang="en-US" u="none" strike="noStrike" dirty="0" err="1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힙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최소 </a:t>
            </a:r>
            <a:r>
              <a:rPr lang="ko-KR" altLang="en-US" u="none" strike="noStrike" dirty="0" err="1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힙에서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루트 노드에 있는 키는 모든 자식에 있는 키 중에서 최소값이어야 함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l"/>
            <a:r>
              <a:rPr lang="en-US" altLang="ko-KR" dirty="0">
                <a:solidFill>
                  <a:srgbClr val="555555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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각 노드의 자식 노드와의 관계도 이와 같은 특징이 재귀적으로 이뤄져야 함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BF9064B-BED4-A935-492A-5D7AA444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3.</a:t>
            </a:r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sz="40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힙</a:t>
            </a:r>
            <a:endParaRPr kumimoji="1" lang="ko-KR" altLang="en-US" sz="4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3" name="그림 2" descr="스케치, 화이트, 도표, 원이(가) 표시된 사진&#10;&#10;자동 생성된 설명">
            <a:extLst>
              <a:ext uri="{FF2B5EF4-FFF2-40B4-BE49-F238E27FC236}">
                <a16:creationId xmlns:a16="http://schemas.microsoft.com/office/drawing/2014/main" id="{EFCE2EE7-C781-37FF-DEEA-127FB7BA8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862413"/>
            <a:ext cx="68072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4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F2C05-A288-ACD0-EC5C-D6D92F6AA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D8AD8E6-A4BF-DFC9-F47C-6E3ECFF52A3D}"/>
              </a:ext>
            </a:extLst>
          </p:cNvPr>
          <p:cNvSpPr txBox="1"/>
          <p:nvPr/>
        </p:nvSpPr>
        <p:spPr>
          <a:xfrm>
            <a:off x="1784550" y="3908091"/>
            <a:ext cx="8648773" cy="273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우선순위 큐는 우선순위 </a:t>
            </a:r>
            <a:r>
              <a:rPr lang="ko-KR" altLang="en-US" u="none" strike="noStrike" dirty="0" err="1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대기열이라고도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부름</a:t>
            </a: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대기열에서 우선순위가 높은 요소가 우선 순위가 낮은 요소보다 먼저 제공되는 자료 구조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 err="1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힙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기반으로 구현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E20684C-0134-165B-F27D-00D6A5AF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4.</a:t>
            </a:r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큐</a:t>
            </a:r>
          </a:p>
        </p:txBody>
      </p:sp>
      <p:pic>
        <p:nvPicPr>
          <p:cNvPr id="5" name="그림 4" descr="텍스트, 도표, 스크린샷이(가) 표시된 사진&#10;&#10;자동 생성된 설명">
            <a:extLst>
              <a:ext uri="{FF2B5EF4-FFF2-40B4-BE49-F238E27FC236}">
                <a16:creationId xmlns:a16="http://schemas.microsoft.com/office/drawing/2014/main" id="{98E9BD39-9344-FFB4-F881-03ECBC1E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36" y="862413"/>
            <a:ext cx="3327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82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5DE893-46A7-E3E7-CFCC-E1287660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8E637A8-DB8D-1998-4BDE-3B59A57D0F8A}"/>
              </a:ext>
            </a:extLst>
          </p:cNvPr>
          <p:cNvSpPr txBox="1"/>
          <p:nvPr/>
        </p:nvSpPr>
        <p:spPr>
          <a:xfrm>
            <a:off x="1784550" y="3908091"/>
            <a:ext cx="8648773" cy="273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특정 순서에 따라 키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(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key)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와 </a:t>
            </a:r>
            <a:r>
              <a:rPr lang="ko-KR" altLang="en-US" u="none" strike="noStrike" dirty="0" err="1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매핑된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값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(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value)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의 조합으로 형성된 자료 구조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레드 블랙 트리 자료 구조를 기반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삽입하면 자동으로 정렬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FDF7A02-F6BA-1298-AF27-BAACC9AC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5.</a:t>
            </a:r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맵</a:t>
            </a:r>
          </a:p>
        </p:txBody>
      </p:sp>
      <p:pic>
        <p:nvPicPr>
          <p:cNvPr id="11266" name="Picture 2" descr="씹어먹는 C++ - &lt;10 - 2. C++ STL - 셋(set), 맵(map), unordered_set, unordered_map&gt;">
            <a:extLst>
              <a:ext uri="{FF2B5EF4-FFF2-40B4-BE49-F238E27FC236}">
                <a16:creationId xmlns:a16="http://schemas.microsoft.com/office/drawing/2014/main" id="{46B7400A-50E0-3A48-4765-721DFAE52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150" y="733329"/>
            <a:ext cx="3663699" cy="371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70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5F724E-F919-1D0D-D964-518278A9A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3CA5A90-F97E-4D42-DEB8-CE9F471EA66E}"/>
              </a:ext>
            </a:extLst>
          </p:cNvPr>
          <p:cNvSpPr txBox="1"/>
          <p:nvPr/>
        </p:nvSpPr>
        <p:spPr>
          <a:xfrm>
            <a:off x="1784550" y="3908091"/>
            <a:ext cx="8648773" cy="273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 특정 순서에 따라 고유한 요소를 저장하는 컨테이너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중복 허용하지 않음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빠른 검색 결과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B53BEEA-C17E-6538-FB36-5C676D88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6.</a:t>
            </a:r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셋</a:t>
            </a:r>
          </a:p>
        </p:txBody>
      </p:sp>
      <p:pic>
        <p:nvPicPr>
          <p:cNvPr id="11266" name="Picture 2" descr="씹어먹는 C++ - &lt;10 - 2. C++ STL - 셋(set), 맵(map), unordered_set, unordered_map&gt;">
            <a:extLst>
              <a:ext uri="{FF2B5EF4-FFF2-40B4-BE49-F238E27FC236}">
                <a16:creationId xmlns:a16="http://schemas.microsoft.com/office/drawing/2014/main" id="{BF3E5314-C4DA-DDF3-062C-0F8E5538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150" y="733329"/>
            <a:ext cx="3663699" cy="371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846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B06BBF-DB36-B35D-661C-0790B73D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2D69780-281C-E621-284C-BA5BF2F4CDB6}"/>
              </a:ext>
            </a:extLst>
          </p:cNvPr>
          <p:cNvSpPr txBox="1"/>
          <p:nvPr/>
        </p:nvSpPr>
        <p:spPr>
          <a:xfrm>
            <a:off x="1784550" y="3908091"/>
            <a:ext cx="8648773" cy="2737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무한에 가까운 데이터를 유한한 개수의 해시 값으로 매핑한 테이블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R" u="none" strike="noStrike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(Key, Value)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로 데이터 저장함</a:t>
            </a:r>
            <a:endParaRPr lang="en-US" altLang="ko-KR" u="none" strike="noStrike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삽입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삭제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탐색 시 평균적으로 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O(1)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의 시간 복잡도를 가짐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 </a:t>
            </a:r>
            <a:r>
              <a:rPr lang="en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HashMap</a:t>
            </a:r>
            <a:r>
              <a:rPr lang="ko-KR" altLang="en-US" u="none" strike="noStrike" dirty="0" err="1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으로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구현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784CF38-E813-34E7-ACB3-06AB4F220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en-US" altLang="ko-KR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7.</a:t>
            </a:r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해시 테이블</a:t>
            </a:r>
          </a:p>
        </p:txBody>
      </p:sp>
      <p:pic>
        <p:nvPicPr>
          <p:cNvPr id="13314" name="Picture 2" descr="자료구조] 해시 테이블 - minho-jang의 블로그">
            <a:extLst>
              <a:ext uri="{FF2B5EF4-FFF2-40B4-BE49-F238E27FC236}">
                <a16:creationId xmlns:a16="http://schemas.microsoft.com/office/drawing/2014/main" id="{964B2F72-0413-2EC7-FD9D-5A9222E70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512" y="1109245"/>
            <a:ext cx="5402847" cy="332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97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FE1BDBF-1AEE-0562-6009-A4096F5CB25F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6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1.</a:t>
            </a:r>
            <a:r>
              <a:rPr kumimoji="1" lang="ko-KR" altLang="en-US" sz="60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그래프</a:t>
            </a:r>
          </a:p>
        </p:txBody>
      </p:sp>
    </p:spTree>
    <p:extLst>
      <p:ext uri="{BB962C8B-B14F-4D97-AF65-F5344CB8AC3E}">
        <p14:creationId xmlns:p14="http://schemas.microsoft.com/office/powerpoint/2010/main" val="22670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61820-207D-C9CA-F16E-CADF3ADA9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kumimoji="1"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비선형 자료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C9303-EF56-89CF-426B-428F6E8B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631" y="1909720"/>
            <a:ext cx="4991629" cy="1519279"/>
          </a:xfrm>
        </p:spPr>
        <p:txBody>
          <a:bodyPr anchor="ctr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일렬로 나열하지 않고 자료 순서나 관계가 복잡한 구조</a:t>
            </a:r>
            <a:endParaRPr lang="en-US" altLang="ko-KR" sz="1800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1800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선형이 아닌 모든 자료 구조로 </a:t>
            </a:r>
            <a:r>
              <a:rPr lang="en" altLang="ko-KR" sz="1800" dirty="0" err="1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i</a:t>
            </a:r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번째 값을 탐색한 뒤 </a:t>
            </a:r>
            <a:r>
              <a:rPr lang="en" altLang="ko-KR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i+1</a:t>
            </a:r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 정해지지 않은 구조</a:t>
            </a:r>
          </a:p>
        </p:txBody>
      </p:sp>
      <p:pic>
        <p:nvPicPr>
          <p:cNvPr id="5" name="그림 4" descr="라인, 원, 도표, 디자인이(가) 표시된 사진&#10;&#10;자동 생성된 설명">
            <a:extLst>
              <a:ext uri="{FF2B5EF4-FFF2-40B4-BE49-F238E27FC236}">
                <a16:creationId xmlns:a16="http://schemas.microsoft.com/office/drawing/2014/main" id="{1E07BF21-CD2B-2D3F-BCCE-3CDF15D2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1004754"/>
            <a:ext cx="4305905" cy="1991480"/>
          </a:xfrm>
          <a:prstGeom prst="rect">
            <a:avLst/>
          </a:prstGeom>
        </p:spPr>
      </p:pic>
      <p:pic>
        <p:nvPicPr>
          <p:cNvPr id="7" name="그림 6" descr="도표, 라인, 스케치, 기술 도면이(가) 표시된 사진&#10;&#10;자동 생성된 설명">
            <a:extLst>
              <a:ext uri="{FF2B5EF4-FFF2-40B4-BE49-F238E27FC236}">
                <a16:creationId xmlns:a16="http://schemas.microsoft.com/office/drawing/2014/main" id="{572ACDE3-561F-7E1A-8246-D1340999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3968773"/>
            <a:ext cx="4305905" cy="1786949"/>
          </a:xfrm>
          <a:prstGeom prst="rect">
            <a:avLst/>
          </a:prstGeom>
        </p:spPr>
      </p:pic>
      <p:sp>
        <p:nvSpPr>
          <p:cNvPr id="8" name="곱하기 7">
            <a:extLst>
              <a:ext uri="{FF2B5EF4-FFF2-40B4-BE49-F238E27FC236}">
                <a16:creationId xmlns:a16="http://schemas.microsoft.com/office/drawing/2014/main" id="{D2B32219-6EC6-5253-A19A-ABF53D1004D6}"/>
              </a:ext>
            </a:extLst>
          </p:cNvPr>
          <p:cNvSpPr/>
          <p:nvPr/>
        </p:nvSpPr>
        <p:spPr>
          <a:xfrm>
            <a:off x="8355723" y="4158053"/>
            <a:ext cx="1408387" cy="1408387"/>
          </a:xfrm>
          <a:prstGeom prst="mathMultiply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도넛[D] 10">
            <a:extLst>
              <a:ext uri="{FF2B5EF4-FFF2-40B4-BE49-F238E27FC236}">
                <a16:creationId xmlns:a16="http://schemas.microsoft.com/office/drawing/2014/main" id="{66624860-4C35-2F98-6AF8-89BB6579D3E5}"/>
              </a:ext>
            </a:extLst>
          </p:cNvPr>
          <p:cNvSpPr/>
          <p:nvPr/>
        </p:nvSpPr>
        <p:spPr>
          <a:xfrm>
            <a:off x="8555419" y="1391830"/>
            <a:ext cx="1008993" cy="1008993"/>
          </a:xfrm>
          <a:prstGeom prst="donut">
            <a:avLst>
              <a:gd name="adj" fmla="val 244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45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816B2-1DCE-926F-6307-724F8F31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정점과 간선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52F44-52F0-7F0C-3408-E1C54FC46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5" y="1887634"/>
            <a:ext cx="4265370" cy="1299712"/>
          </a:xfrm>
        </p:spPr>
        <p:txBody>
          <a:bodyPr anchor="ctr">
            <a:normAutofit/>
          </a:bodyPr>
          <a:lstStyle/>
          <a:p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정점</a:t>
            </a:r>
            <a:r>
              <a:rPr lang="en-US" altLang="ko-KR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어떠한 곳</a:t>
            </a:r>
            <a:endParaRPr lang="en-US" altLang="ko-KR" sz="1800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ko-KR" altLang="en-US" sz="1800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간선</a:t>
            </a:r>
            <a:r>
              <a:rPr lang="en-US" altLang="ko-KR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무언가</a:t>
            </a:r>
          </a:p>
          <a:p>
            <a:pPr marL="0" indent="0">
              <a:buNone/>
            </a:pPr>
            <a:endParaRPr kumimoji="1" lang="ko-KR" altLang="en-US" sz="1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5" name="그림 4" descr="클립아트, 스케치, 만화 영화, 그림이(가) 표시된 사진&#10;&#10;자동 생성된 설명">
            <a:extLst>
              <a:ext uri="{FF2B5EF4-FFF2-40B4-BE49-F238E27FC236}">
                <a16:creationId xmlns:a16="http://schemas.microsoft.com/office/drawing/2014/main" id="{F7AF7CDE-6D2C-5664-50AA-D7B16567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578" y="1607696"/>
            <a:ext cx="5804955" cy="36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0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058679-F7AF-EE4C-19D7-90FC24DC3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A24C5-2095-A51E-0459-D1E941FF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정점과 간선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1BEF7-5A14-1B98-488F-DF486AED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5" y="1887634"/>
            <a:ext cx="4265370" cy="1299712"/>
          </a:xfrm>
        </p:spPr>
        <p:txBody>
          <a:bodyPr anchor="ctr">
            <a:normAutofit/>
          </a:bodyPr>
          <a:lstStyle/>
          <a:p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정점</a:t>
            </a:r>
            <a:r>
              <a:rPr lang="en-US" altLang="ko-KR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어떠한 곳</a:t>
            </a:r>
            <a:endParaRPr lang="en-US" altLang="ko-KR" sz="1800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ko-KR" altLang="en-US" sz="1800" dirty="0"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간선</a:t>
            </a:r>
            <a:r>
              <a:rPr lang="en-US" altLang="ko-KR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sz="1800" dirty="0"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무언가</a:t>
            </a:r>
          </a:p>
          <a:p>
            <a:pPr marL="0" indent="0">
              <a:buNone/>
            </a:pPr>
            <a:endParaRPr kumimoji="1" lang="ko-KR" altLang="en-US" sz="1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4" name="그림 3" descr="원, 스케치, 도표, 그림이(가) 표시된 사진&#10;&#10;자동 생성된 설명">
            <a:extLst>
              <a:ext uri="{FF2B5EF4-FFF2-40B4-BE49-F238E27FC236}">
                <a16:creationId xmlns:a16="http://schemas.microsoft.com/office/drawing/2014/main" id="{0AF4C0BB-DC2F-76DD-0248-0C874E1D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202" y="1417379"/>
            <a:ext cx="38608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30964-A1A8-7735-E5A8-B9A3EBCCA89D}"/>
              </a:ext>
            </a:extLst>
          </p:cNvPr>
          <p:cNvSpPr txBox="1"/>
          <p:nvPr/>
        </p:nvSpPr>
        <p:spPr>
          <a:xfrm>
            <a:off x="7255527" y="4635062"/>
            <a:ext cx="279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정점 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개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간선 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3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개인 그래프</a:t>
            </a:r>
          </a:p>
        </p:txBody>
      </p:sp>
    </p:spTree>
    <p:extLst>
      <p:ext uri="{BB962C8B-B14F-4D97-AF65-F5344CB8AC3E}">
        <p14:creationId xmlns:p14="http://schemas.microsoft.com/office/powerpoint/2010/main" val="204608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5820212B-6E59-9A31-7A5F-74E509E6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정점과 간선</a:t>
            </a:r>
          </a:p>
        </p:txBody>
      </p:sp>
      <p:pic>
        <p:nvPicPr>
          <p:cNvPr id="5" name="내용 개체 틀 4" descr="클립아트, 그림, 일러스트레이션, 라인 아트이(가) 표시된 사진&#10;&#10;자동 생성된 설명">
            <a:extLst>
              <a:ext uri="{FF2B5EF4-FFF2-40B4-BE49-F238E27FC236}">
                <a16:creationId xmlns:a16="http://schemas.microsoft.com/office/drawing/2014/main" id="{D3AB1993-3227-EAA8-C975-A853D1987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6164" y="1825625"/>
            <a:ext cx="4719672" cy="4351338"/>
          </a:xfrm>
        </p:spPr>
      </p:pic>
      <p:pic>
        <p:nvPicPr>
          <p:cNvPr id="7" name="그림 6" descr="클립아트, 그림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A4992454-B834-386C-0FDD-A83446EBA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46" y="441433"/>
            <a:ext cx="3085121" cy="3149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52DEE8-9195-1699-3A16-114BB946AF73}"/>
              </a:ext>
            </a:extLst>
          </p:cNvPr>
          <p:cNvSpPr txBox="1"/>
          <p:nvPr/>
        </p:nvSpPr>
        <p:spPr>
          <a:xfrm>
            <a:off x="761995" y="1868810"/>
            <a:ext cx="4813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단방향 간선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단방향으로만 갈 수 있는 간선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양방형 간선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양방향으로 갈 수 있는 간선</a:t>
            </a:r>
          </a:p>
        </p:txBody>
      </p:sp>
      <p:pic>
        <p:nvPicPr>
          <p:cNvPr id="1026" name="Picture 2" descr="Algorithm] Javascript Graph Data Structure 그래프 자료구조 알고리즘">
            <a:extLst>
              <a:ext uri="{FF2B5EF4-FFF2-40B4-BE49-F238E27FC236}">
                <a16:creationId xmlns:a16="http://schemas.microsoft.com/office/drawing/2014/main" id="{B6E24857-1717-DF3E-EADB-82FD0FF46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2" y="2895989"/>
            <a:ext cx="4279323" cy="352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73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4CFF-2D60-0D51-4DE2-A59C1B9C0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12CEFF5-40ED-A97C-99CC-7D18C841CD64}"/>
              </a:ext>
            </a:extLst>
          </p:cNvPr>
          <p:cNvSpPr txBox="1"/>
          <p:nvPr/>
        </p:nvSpPr>
        <p:spPr>
          <a:xfrm>
            <a:off x="761994" y="1868810"/>
            <a:ext cx="5372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outdegree 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정점</a:t>
            </a:r>
            <a:r>
              <a:rPr lang="en-US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(</a:t>
            </a:r>
            <a:r>
              <a:rPr lang="en" altLang="ko-KR" u="none" strike="noStrike" dirty="0" err="1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vertext</a:t>
            </a:r>
            <a:r>
              <a:rPr lang="en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)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에서 나가는 방향의 간선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altLang="ko-KR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indegree : </a:t>
            </a:r>
            <a:r>
              <a:rPr lang="ko-KR" altLang="en-US" u="none" strike="noStrike" dirty="0">
                <a:solidFill>
                  <a:srgbClr val="555555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정점에 들어가는 간선의 방향의 간선</a:t>
            </a:r>
            <a:endParaRPr lang="en-US" altLang="ko-KR" u="none" strike="noStrike" dirty="0">
              <a:solidFill>
                <a:srgbClr val="555555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55555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55555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정점과 간선으로 구성된 한정된 자료 구조</a:t>
            </a:r>
            <a:endParaRPr lang="en-US" altLang="ko-KR" dirty="0">
              <a:solidFill>
                <a:srgbClr val="555555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B7C952B-EF46-313E-E656-630D9DBDA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그래프</a:t>
            </a:r>
          </a:p>
        </p:txBody>
      </p:sp>
      <p:pic>
        <p:nvPicPr>
          <p:cNvPr id="3" name="그림 2" descr="도표, 원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5F693FA7-8728-6F23-8D88-12462D42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13" y="1591990"/>
            <a:ext cx="53721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8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0CA4A-A65E-50A1-DD6C-08ABA83B3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269776-1DA0-D2A4-076B-874925CFB219}"/>
              </a:ext>
            </a:extLst>
          </p:cNvPr>
          <p:cNvSpPr txBox="1"/>
          <p:nvPr/>
        </p:nvSpPr>
        <p:spPr>
          <a:xfrm>
            <a:off x="761994" y="1868810"/>
            <a:ext cx="533400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건선과 정점 사이에 드는 비용을 의미하며 다른 노드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이동하는 데 필요한 게 </a:t>
            </a:r>
            <a:r>
              <a:rPr lang="en-US" altLang="ko-KR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1</a:t>
            </a:r>
            <a:r>
              <a:rPr lang="ko-KR" altLang="en-US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칸이라면 가중치는 한 칸</a:t>
            </a: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22222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관련 코딩 테스트 문제</a:t>
            </a: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l"/>
            <a:r>
              <a:rPr lang="en-US" altLang="ko-KR" sz="1200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hlinkClick r:id="rId2"/>
              </a:rPr>
              <a:t>https://</a:t>
            </a:r>
            <a:r>
              <a:rPr lang="en-US" altLang="ko-KR" sz="1200" u="none" strike="noStrike" dirty="0" err="1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hlinkClick r:id="rId2"/>
              </a:rPr>
              <a:t>school.programmers.co.kr</a:t>
            </a:r>
            <a:r>
              <a:rPr lang="en-US" altLang="ko-KR" sz="1200" u="none" strike="noStrike" dirty="0">
                <a:solidFill>
                  <a:srgbClr val="222222"/>
                </a:solidFill>
                <a:effectLst/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hlinkClick r:id="rId2"/>
              </a:rPr>
              <a:t>/learn/courses/30/lessons/72413</a:t>
            </a:r>
            <a:endParaRPr lang="en-US" altLang="ko-KR" sz="1200" u="none" strike="noStrike" dirty="0">
              <a:solidFill>
                <a:srgbClr val="222222"/>
              </a:solidFill>
              <a:effectLst/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22222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53F3A80-D921-4EBB-FE60-25F1ABC3D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kumimoji="1" lang="ko-KR" altLang="en-US" sz="4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가중치</a:t>
            </a:r>
          </a:p>
        </p:txBody>
      </p:sp>
      <p:pic>
        <p:nvPicPr>
          <p:cNvPr id="3074" name="Picture 2" descr="프로그래머스 - 합승 택시요금 python">
            <a:extLst>
              <a:ext uri="{FF2B5EF4-FFF2-40B4-BE49-F238E27FC236}">
                <a16:creationId xmlns:a16="http://schemas.microsoft.com/office/drawing/2014/main" id="{E851002A-1919-C26B-10E7-E9D4E654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472" y="930117"/>
            <a:ext cx="4957407" cy="43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508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824</Words>
  <Application>Microsoft Macintosh PowerPoint</Application>
  <PresentationFormat>와이드스크린</PresentationFormat>
  <Paragraphs>172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KoPubWorldDotum Light</vt:lpstr>
      <vt:lpstr>KoPubWorldDotum Light</vt:lpstr>
      <vt:lpstr>KoPubWorldDotum Medium</vt:lpstr>
      <vt:lpstr>Arial</vt:lpstr>
      <vt:lpstr>Office 테마</vt:lpstr>
      <vt:lpstr>비선형 자료 구조</vt:lpstr>
      <vt:lpstr>목차</vt:lpstr>
      <vt:lpstr>PowerPoint 프레젠테이션</vt:lpstr>
      <vt:lpstr>비선형 자료 구조</vt:lpstr>
      <vt:lpstr>정점과 간선</vt:lpstr>
      <vt:lpstr>정점과 간선</vt:lpstr>
      <vt:lpstr>정점과 간선</vt:lpstr>
      <vt:lpstr> 그래프</vt:lpstr>
      <vt:lpstr> 가중치</vt:lpstr>
      <vt:lpstr>PowerPoint 프레젠테이션</vt:lpstr>
      <vt:lpstr> 트리</vt:lpstr>
      <vt:lpstr> 트리의 특징</vt:lpstr>
      <vt:lpstr> 트리의 구성</vt:lpstr>
      <vt:lpstr> 트리의 높이와 레벨</vt:lpstr>
      <vt:lpstr> 트리의 종류</vt:lpstr>
      <vt:lpstr>이진 트리</vt:lpstr>
      <vt:lpstr>이진 탐색 트리(BST)</vt:lpstr>
      <vt:lpstr>AVL 트리</vt:lpstr>
      <vt:lpstr>레드 블랙 트리</vt:lpstr>
      <vt:lpstr>3. 힙</vt:lpstr>
      <vt:lpstr>4. 큐</vt:lpstr>
      <vt:lpstr>5. 맵</vt:lpstr>
      <vt:lpstr>6. 셋</vt:lpstr>
      <vt:lpstr>7. 해시 테이블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Carla Hawkins</dc:creator>
  <cp:lastModifiedBy>Carla Hawkins</cp:lastModifiedBy>
  <cp:revision>2</cp:revision>
  <dcterms:created xsi:type="dcterms:W3CDTF">2024-10-06T23:57:30Z</dcterms:created>
  <dcterms:modified xsi:type="dcterms:W3CDTF">2024-10-07T01:30:53Z</dcterms:modified>
</cp:coreProperties>
</file>